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2" r:id="rId6"/>
    <p:sldId id="271" r:id="rId7"/>
    <p:sldId id="260" r:id="rId8"/>
    <p:sldId id="261" r:id="rId9"/>
    <p:sldId id="273" r:id="rId10"/>
    <p:sldId id="262" r:id="rId11"/>
    <p:sldId id="274" r:id="rId12"/>
    <p:sldId id="275" r:id="rId13"/>
    <p:sldId id="276" r:id="rId14"/>
    <p:sldId id="277" r:id="rId15"/>
    <p:sldId id="263" r:id="rId16"/>
    <p:sldId id="264" r:id="rId17"/>
    <p:sldId id="265" r:id="rId18"/>
    <p:sldId id="278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CCF68-7A2F-4220-8F2D-81A9545BFC63}" type="datetimeFigureOut">
              <a:rPr lang="en-NL" smtClean="0"/>
              <a:t>19/11/2024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D088C-827D-4513-8D22-151B05E8823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8415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D088C-827D-4513-8D22-151B05E88230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44058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E5D31-E7D0-E34F-E524-674A702AC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064055-A55B-AE59-2251-830AB71DB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A5A66-8552-296D-AC44-00ADE6B4E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96C1-198B-4EAC-84FE-41065BD523C7}" type="datetimeFigureOut">
              <a:rPr lang="en-NL" smtClean="0"/>
              <a:t>19/11/2024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05E11-EE4F-FECC-E9FA-EC5921429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03189-CF65-5589-1DB0-55510362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F7FE-4B8C-4C28-B52A-B44C2DA1B81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3381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1FCAA-3505-0CBA-34B6-6FD3400DA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E7F690-4672-EB8A-6A52-C28B91249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ED9B6-60E7-E9B9-F537-577FD2900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96C1-198B-4EAC-84FE-41065BD523C7}" type="datetimeFigureOut">
              <a:rPr lang="en-NL" smtClean="0"/>
              <a:t>19/11/2024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2652A-79C4-5ECE-0DF2-3E5BA844C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FA208-280B-6811-DBD7-DEAA7887A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F7FE-4B8C-4C28-B52A-B44C2DA1B81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7624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36AFC8-27DA-D855-1413-EECAA230C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E80F46-2E4F-4DC0-BF24-058DE6760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09A8F-B876-0454-793E-29AEDAA55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96C1-198B-4EAC-84FE-41065BD523C7}" type="datetimeFigureOut">
              <a:rPr lang="en-NL" smtClean="0"/>
              <a:t>19/11/2024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4029F-CAC5-0EAC-F04C-2749919EC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57CCF-015A-C2C0-E455-61717D70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F7FE-4B8C-4C28-B52A-B44C2DA1B81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6253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A0CA0-ED3F-9CF5-971E-7D16F451A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25066-851F-4AF7-41F5-29CB535A5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D9423-D79A-507D-C3B4-F800255B7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96C1-198B-4EAC-84FE-41065BD523C7}" type="datetimeFigureOut">
              <a:rPr lang="en-NL" smtClean="0"/>
              <a:t>19/11/2024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3C251-CB96-A3D1-5B00-F771ACE98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12B3D-C231-C306-FE44-CEDA3C446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F7FE-4B8C-4C28-B52A-B44C2DA1B81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51493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E57F-DDF5-8C98-E30D-EBE53230F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CE279-AE46-2196-630D-C0FEA9F0F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AB3E8-1A59-1FFB-662B-7760ED719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96C1-198B-4EAC-84FE-41065BD523C7}" type="datetimeFigureOut">
              <a:rPr lang="en-NL" smtClean="0"/>
              <a:t>19/11/2024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6CF2F-CA60-00B4-EC99-55F90CE29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DB1F6-9FEB-22B3-A71A-59D32A562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F7FE-4B8C-4C28-B52A-B44C2DA1B81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1154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FEEE4-C3AE-B5C7-5538-F7E99B38A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C5134-03F9-60E1-018D-D35A024333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143DB9-2B52-40F3-34E1-4EB6C1C4F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32334-29D0-9635-6720-F6957315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96C1-198B-4EAC-84FE-41065BD523C7}" type="datetimeFigureOut">
              <a:rPr lang="en-NL" smtClean="0"/>
              <a:t>19/11/2024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D9A65-02D5-3938-092B-7DCED92B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83226-58B7-5540-3A0D-B47F581C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F7FE-4B8C-4C28-B52A-B44C2DA1B81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41001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F01E-9497-3DD5-047E-8DBD14391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C6808-8639-E7FA-6134-0B075CA04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E8611-2E17-2582-1644-347AE1F28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2024F3-221A-96A5-FC37-A5B764B61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742D78-89DF-444D-117D-3144152A1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60560C-EA6D-4420-AACC-7AFF6CE2A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96C1-198B-4EAC-84FE-41065BD523C7}" type="datetimeFigureOut">
              <a:rPr lang="en-NL" smtClean="0"/>
              <a:t>19/11/2024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539846-24A5-6483-3E35-3A8881E12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55496C-B143-1005-1ED5-A46808FDA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F7FE-4B8C-4C28-B52A-B44C2DA1B81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75035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B243C-249F-123D-60CF-62DA87B17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8FE5B-7F98-7BD4-BA70-079E12170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96C1-198B-4EAC-84FE-41065BD523C7}" type="datetimeFigureOut">
              <a:rPr lang="en-NL" smtClean="0"/>
              <a:t>19/11/2024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1836F-BED1-B94D-A6FB-861E6A071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0A147A-50C5-743D-FD42-3C5F10B9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F7FE-4B8C-4C28-B52A-B44C2DA1B81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40987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FD3E65-C61E-4706-24BC-0B7C6847C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96C1-198B-4EAC-84FE-41065BD523C7}" type="datetimeFigureOut">
              <a:rPr lang="en-NL" smtClean="0"/>
              <a:t>19/11/2024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44C607-3D9F-E9E5-1040-9B70348EE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EC34E-F044-0A28-4A0B-DDF3223F8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F7FE-4B8C-4C28-B52A-B44C2DA1B81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91618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3A505-509F-BA34-91C2-5FC78C4B7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1EE652-915F-4144-61E8-0945624619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7633FE-37FC-365C-3846-FCCF7273C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6C5F0-259F-FB21-64D4-68C6211AC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96C1-198B-4EAC-84FE-41065BD523C7}" type="datetimeFigureOut">
              <a:rPr lang="en-NL" smtClean="0"/>
              <a:t>19/11/2024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07C3F-4D81-3BAF-285D-261319D0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6A94E-CEB2-2317-F27A-A1850768C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F7FE-4B8C-4C28-B52A-B44C2DA1B81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76614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3B00C-D0C5-5B98-B5B6-2169807E6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B4A5C2-7EB4-43A0-ACA8-AFF13AF8C3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D9221-7FB1-7A1E-227F-1BCD745FC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A59246-9F15-FC6A-99BB-EA78C2360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C96C1-198B-4EAC-84FE-41065BD523C7}" type="datetimeFigureOut">
              <a:rPr lang="en-NL" smtClean="0"/>
              <a:t>19/11/2024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E757D-A28D-8FEE-B2CF-1E9FE45AA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CB312-2289-A9A1-17EA-505B4A023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2F7FE-4B8C-4C28-B52A-B44C2DA1B81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2071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BB6019-7B77-B823-0BC7-7622CF58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6A24F-BD13-1A90-9794-3344B32BF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5EA59-D849-01A0-7F11-4E3979E141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C96C1-198B-4EAC-84FE-41065BD523C7}" type="datetimeFigureOut">
              <a:rPr lang="en-NL" smtClean="0"/>
              <a:t>19/11/2024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4F8CB-6D54-B23A-4C21-8CF28D36F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B998A-57A9-2010-EB98-82442AC49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2F7FE-4B8C-4C28-B52A-B44C2DA1B81D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1928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4F3D9-ACB3-66CE-785B-C967F9696D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An Explainable AI Framework for Chromosomal Anomaly Detection in Karyograms Using Grad-CAM and Advanced Neural Networks</a:t>
            </a:r>
            <a:endParaRPr lang="en-NL" sz="3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5E036-DB12-289F-86B1-A1C8EE96D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57331" y="5882697"/>
            <a:ext cx="5209880" cy="751788"/>
          </a:xfrm>
        </p:spPr>
        <p:txBody>
          <a:bodyPr>
            <a:normAutofit/>
          </a:bodyPr>
          <a:lstStyle/>
          <a:p>
            <a:r>
              <a:rPr lang="en-US" dirty="0"/>
              <a:t>ICCIS2024</a:t>
            </a:r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B6806-C997-A312-6D27-044DA32A856E}"/>
              </a:ext>
            </a:extLst>
          </p:cNvPr>
          <p:cNvSpPr txBox="1"/>
          <p:nvPr/>
        </p:nvSpPr>
        <p:spPr>
          <a:xfrm>
            <a:off x="5820697" y="4935668"/>
            <a:ext cx="6371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Sumaira Tabassum,  M. Jawad Khan, Javaid Iqbal, Asim Waris, M. Adeel Ijaz</a:t>
            </a:r>
          </a:p>
        </p:txBody>
      </p:sp>
    </p:spTree>
    <p:extLst>
      <p:ext uri="{BB962C8B-B14F-4D97-AF65-F5344CB8AC3E}">
        <p14:creationId xmlns:p14="http://schemas.microsoft.com/office/powerpoint/2010/main" val="1723335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13EED-D6AC-5713-A039-988D48445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9775"/>
          </a:xfrm>
        </p:spPr>
        <p:txBody>
          <a:bodyPr/>
          <a:lstStyle/>
          <a:p>
            <a:r>
              <a:rPr lang="en-US" dirty="0"/>
              <a:t>Methodology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BC9FD6-344A-D747-992D-9053585EA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1323976"/>
            <a:ext cx="9029699" cy="5534024"/>
          </a:xfrm>
        </p:spPr>
      </p:pic>
    </p:spTree>
    <p:extLst>
      <p:ext uri="{BB962C8B-B14F-4D97-AF65-F5344CB8AC3E}">
        <p14:creationId xmlns:p14="http://schemas.microsoft.com/office/powerpoint/2010/main" val="2430891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E50A9-DC90-04AA-B46C-C8975922F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Karyogram analysis</a:t>
            </a:r>
            <a:br>
              <a:rPr lang="en-US" dirty="0"/>
            </a:b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CFEFB-7653-29A4-ADDA-7020E0AE7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pre-trained VGG16 model is applied to classify karyogram images, determining whether they are normal or abnormal based on chromosomal structures.</a:t>
            </a:r>
          </a:p>
          <a:p>
            <a:r>
              <a:rPr lang="en-US" dirty="0"/>
              <a:t>Grad-CAM is employed to highlight the Regions of Interest (ROIs) in abnormal karyograms, focusing on specific chromosomes, such as chromosome 20, where anomalies are typically observed.</a:t>
            </a:r>
          </a:p>
          <a:p>
            <a:r>
              <a:rPr lang="en-US" dirty="0"/>
              <a:t>The regions identified by Grad-CAM are compared with the ground truth annotations provided by experts to ensure the validity of the identified anomalies and confirm the accuracy of the regions highlighted.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30700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D220C-FEE3-CF1A-7CD5-1E76E56D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 Extraction and Cropping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5D157-125F-CF8F-08A9-308D2C2FD8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After the ground truth verification, the abnormal regions are cropped from the original karyogram image for detailed analysis.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8A8B4-C8A4-0592-B315-1156F16CF1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36" y="3650364"/>
            <a:ext cx="4877223" cy="20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77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E2D1-0B0D-6DA2-3E0B-6BB5B783B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58747-5457-75F7-3F83-A5E65991E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507"/>
            <a:ext cx="10515600" cy="4310456"/>
          </a:xfrm>
        </p:spPr>
        <p:txBody>
          <a:bodyPr>
            <a:normAutofit/>
          </a:bodyPr>
          <a:lstStyle/>
          <a:p>
            <a:r>
              <a:rPr lang="en-US" sz="2200" dirty="0"/>
              <a:t>We are detecting anomalies in singlets chromosome images with custom CNN model. This involves several steps</a:t>
            </a:r>
          </a:p>
          <a:p>
            <a:pPr marL="0" indent="0">
              <a:buNone/>
            </a:pPr>
            <a:r>
              <a:rPr lang="en-US" sz="2200" dirty="0">
                <a:sym typeface="Wingdings" panose="05000000000000000000" pitchFamily="2" charset="2"/>
              </a:rPr>
              <a:t></a:t>
            </a:r>
            <a:r>
              <a:rPr lang="en-US" sz="2200" dirty="0"/>
              <a:t>Chromosome 20 Classification with Custom CNN</a:t>
            </a:r>
          </a:p>
          <a:p>
            <a:pPr marL="0" indent="0">
              <a:buNone/>
            </a:pPr>
            <a:r>
              <a:rPr lang="en-US" sz="2200" dirty="0">
                <a:sym typeface="Wingdings" panose="05000000000000000000" pitchFamily="2" charset="2"/>
              </a:rPr>
              <a:t>After the ROI is extracted, it is passed through a custom CNN model to classify the region as either normal or abnormal, focusing specifically on detecting abnormalities in chromosome 20. 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87508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9B31A-31DD-050B-2305-03C167C1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Anomaly Detection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4849E-A32A-292D-4208-E426CDF42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400" dirty="0">
                <a:sym typeface="Wingdings" panose="05000000000000000000" pitchFamily="2" charset="2"/>
              </a:rPr>
              <a:t>Once the cropped chromosome 20 region is classified, Grad-CAM is applied to generate a heatmap that visually explains the model’s decision-making process, highlighting the most critical features influencing the classification.</a:t>
            </a: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The identified regions and classifications are then validated by comparing them to expert annotations from cytogeneticists, ensuring that the results are accurate and reliable.</a:t>
            </a:r>
          </a:p>
          <a:p>
            <a:pPr marL="0" indent="0">
              <a:buNone/>
            </a:pP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5C4CB-A5A5-3D38-2F9B-B377C86B7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640" y="4001294"/>
            <a:ext cx="4884843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15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E5526-8E1C-1F89-B886-680A1C5F7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7F5954-6214-96CF-D0D3-F670900FC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20" y="1930138"/>
            <a:ext cx="4883085" cy="299772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9E5118-3D37-FEF4-E11C-325356928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18645"/>
          <a:stretch/>
        </p:blipFill>
        <p:spPr>
          <a:xfrm>
            <a:off x="1018095" y="1930138"/>
            <a:ext cx="5222449" cy="32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19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C76E9-F11B-F67F-C10F-1810DAF86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242CE-781F-9570-E63B-B7782D47E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r>
              <a:rPr lang="en-US" dirty="0"/>
              <a:t>In conclusion, we propose a novel deep learning approach for karyogram classification and anomaly detection, specifically targeting del(20q). Unlike prior methods focused on chromosome classification without interpretability, our approach uses a custom dataset of 7,680 karyogram images, covering both numerical and structural abnormalities. By incorporating Explainable AI (XAI) through Grad-CAM, we enhance transparency and trust, achieving 98% accuracy with a fine-tuned VGG16 model.</a:t>
            </a:r>
          </a:p>
          <a:p>
            <a:r>
              <a:rPr lang="en-US" dirty="0"/>
              <a:t>Grad-CAM visual explanations, validated by expert annotations, confirm the accuracy of highlighted regions. Additionally, a custom CNN for del(20q) detection also achieved 98% accuracy. The alignment between Grad-CAM results and expert annotations demonstrates the model's reliability. This automated pipeline offers a robust tool for early detection of genetic disorders, aiding cytogeneticists in timely diagnoses and interventions.</a:t>
            </a:r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14461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0FE1-FB7E-9F60-5F12-1857E26A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D195C-7324-2456-6759-93896FFBB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1800" b="0" i="0" u="none" strike="noStrike" baseline="0" dirty="0">
                <a:latin typeface="NimbusRomNo9L-Regu"/>
              </a:rPr>
              <a:t>K. Yi and Y. S. Ju, “Patterns and mechanisms of structural variations in human cancer,” </a:t>
            </a:r>
            <a:r>
              <a:rPr lang="en-US" sz="1800" b="0" i="0" u="none" strike="noStrike" baseline="0" dirty="0">
                <a:latin typeface="NimbusRomNo9L-ReguItal"/>
              </a:rPr>
              <a:t>Experimental &amp; Molecular Medicine</a:t>
            </a:r>
            <a:r>
              <a:rPr lang="en-US" sz="1800" b="0" i="0" u="none" strike="noStrike" baseline="0" dirty="0">
                <a:latin typeface="NimbusRomNo9L-Regu"/>
              </a:rPr>
              <a:t>, vol. 50, no. 8, 2018, pp. 1–11.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D. W. Bianchi and L. Wilkins-Haug, “Integration of noninvasive DNA testing for aneuploidy into prenatal care: what has happened since the rubber met the road?,” </a:t>
            </a:r>
            <a:r>
              <a:rPr lang="en-US" sz="1800" b="0" i="0" u="none" strike="noStrike" baseline="0" dirty="0">
                <a:latin typeface="NimbusRomNo9L-ReguItal"/>
              </a:rPr>
              <a:t>Clinical Chemistry</a:t>
            </a:r>
            <a:r>
              <a:rPr lang="en-US" sz="1800" b="0" i="0" u="none" strike="noStrike" baseline="0" dirty="0">
                <a:latin typeface="NimbusRomNo9L-Regu"/>
              </a:rPr>
              <a:t>, vol. 60, no. 1, 2014, pp. </a:t>
            </a:r>
            <a:r>
              <a:rPr lang="en-NL" sz="1800" b="0" i="0" u="none" strike="noStrike" baseline="0" dirty="0">
                <a:latin typeface="NimbusRomNo9L-Regu"/>
              </a:rPr>
              <a:t>78–87.</a:t>
            </a:r>
            <a:endParaRPr lang="en-US" sz="1800" b="0" i="0" u="none" strike="noStrike" baseline="0" dirty="0">
              <a:latin typeface="NimbusRomNo9L-Regu"/>
            </a:endParaRP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M. T. Ribeiro, S. Singh, and C. </a:t>
            </a:r>
            <a:r>
              <a:rPr lang="en-US" sz="1800" b="0" i="0" u="none" strike="noStrike" baseline="0" dirty="0" err="1">
                <a:latin typeface="NimbusRomNo9L-Regu"/>
              </a:rPr>
              <a:t>Guestrin</a:t>
            </a:r>
            <a:r>
              <a:rPr lang="en-US" sz="1800" b="0" i="0" u="none" strike="noStrike" baseline="0" dirty="0">
                <a:latin typeface="NimbusRomNo9L-Regu"/>
              </a:rPr>
              <a:t>, “Why should I trust you? Explaining the predictions of any classifier,” in Proceedings of the 22</a:t>
            </a:r>
            <a:r>
              <a:rPr lang="en-US" sz="1800" b="0" i="0" u="none" strike="noStrike" baseline="30000" dirty="0">
                <a:latin typeface="NimbusRomNo9L-Regu"/>
              </a:rPr>
              <a:t>nd</a:t>
            </a:r>
            <a:r>
              <a:rPr lang="en-US" sz="1800" b="0" i="0" u="none" strike="noStrike" baseline="0" dirty="0">
                <a:latin typeface="NimbusRomNo9L-Regu"/>
              </a:rPr>
              <a:t> ACM SIGKDD International Conference on Knowledge Discovery and </a:t>
            </a:r>
            <a:r>
              <a:rPr lang="nn-NO" sz="1800" b="0" i="0" u="none" strike="noStrike" baseline="0" dirty="0">
                <a:latin typeface="NimbusRomNo9L-Regu"/>
              </a:rPr>
              <a:t>Data Mining, Aug. 2016, pp. 1135–1144.</a:t>
            </a:r>
          </a:p>
          <a:p>
            <a:pPr algn="l"/>
            <a:r>
              <a:rPr lang="nl-NL" sz="1800" b="0" i="0" u="none" strike="noStrike" baseline="0" dirty="0">
                <a:latin typeface="NimbusRomNo9L-Regu"/>
              </a:rPr>
              <a:t>B. H. Van der Velden, H. J. Kuijf, K. G. Gilhuijs, and M. A. Viergever,</a:t>
            </a:r>
            <a:r>
              <a:rPr lang="en-US" sz="1800" b="0" i="0" u="none" strike="noStrike" baseline="0" dirty="0">
                <a:latin typeface="NimbusRomNo9L-Regu"/>
              </a:rPr>
              <a:t>‘Explainable artificial intelligence (XAI) in deep learning-based medical image analysis,” </a:t>
            </a:r>
            <a:r>
              <a:rPr lang="en-US" sz="1800" b="0" i="0" u="none" strike="noStrike" baseline="0" dirty="0">
                <a:latin typeface="NimbusRomNo9L-ReguItal"/>
              </a:rPr>
              <a:t>Medical Image Analysis</a:t>
            </a:r>
            <a:r>
              <a:rPr lang="en-US" sz="1800" b="0" i="0" u="none" strike="noStrike" baseline="0" dirty="0">
                <a:latin typeface="NimbusRomNo9L-Regu"/>
              </a:rPr>
              <a:t>, vol. 79, 2022, Art. no. 102470.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Z. C. Lipton, “The mythos of model interpretability: In machine learning, the concept of interpretability is both important and slippery,” </a:t>
            </a:r>
            <a:r>
              <a:rPr lang="en-US" sz="1800" b="0" i="0" u="none" strike="noStrike" baseline="0" dirty="0">
                <a:latin typeface="NimbusRomNo9L-ReguItal"/>
              </a:rPr>
              <a:t>Queue</a:t>
            </a:r>
            <a:r>
              <a:rPr lang="en-US" sz="1800" b="0" i="0" u="none" strike="noStrike" baseline="0" dirty="0">
                <a:latin typeface="NimbusRomNo9L-Regu"/>
              </a:rPr>
              <a:t>, vol. 16, no. 3, pp. 31–57, 2018.</a:t>
            </a:r>
          </a:p>
          <a:p>
            <a:pPr algn="l"/>
            <a:r>
              <a:rPr lang="en-US" sz="1800" b="0" i="0" u="none" strike="noStrike" baseline="0" dirty="0">
                <a:latin typeface="NimbusRomNo9L-Regu"/>
              </a:rPr>
              <a:t>M. T. Ribeiro, S. Singh, and C. </a:t>
            </a:r>
            <a:r>
              <a:rPr lang="en-US" sz="1800" b="0" i="0" u="none" strike="noStrike" baseline="0" dirty="0" err="1">
                <a:latin typeface="NimbusRomNo9L-Regu"/>
              </a:rPr>
              <a:t>Guestrin</a:t>
            </a:r>
            <a:r>
              <a:rPr lang="en-US" sz="1800" b="0" i="0" u="none" strike="noStrike" baseline="0" dirty="0">
                <a:latin typeface="NimbusRomNo9L-Regu"/>
              </a:rPr>
              <a:t>, “Why should I trust you? Explaining the predictions of any classifier,” in </a:t>
            </a:r>
            <a:r>
              <a:rPr lang="en-US" sz="1800" b="0" i="0" u="none" strike="noStrike" baseline="0" dirty="0">
                <a:latin typeface="NimbusRomNo9L-ReguItal"/>
              </a:rPr>
              <a:t>Proceedings of the 22</a:t>
            </a:r>
            <a:r>
              <a:rPr lang="en-US" sz="1800" b="0" i="0" u="none" strike="noStrike" baseline="30000" dirty="0">
                <a:latin typeface="NimbusRomNo9L-ReguItal"/>
              </a:rPr>
              <a:t>nd</a:t>
            </a:r>
            <a:r>
              <a:rPr lang="en-US" sz="1800" b="0" i="0" u="none" strike="noStrike" baseline="0" dirty="0">
                <a:latin typeface="NimbusRomNo9L-ReguItal"/>
              </a:rPr>
              <a:t> ACM SIGKDD International Conference on Knowledge Discovery and </a:t>
            </a:r>
            <a:r>
              <a:rPr lang="nn-NO" sz="1800" b="0" i="0" u="none" strike="noStrike" baseline="0" dirty="0">
                <a:latin typeface="NimbusRomNo9L-ReguItal"/>
              </a:rPr>
              <a:t>Data Mining</a:t>
            </a:r>
            <a:r>
              <a:rPr lang="nn-NO" sz="1800" b="0" i="0" u="none" strike="noStrike" baseline="0" dirty="0">
                <a:latin typeface="NimbusRomNo9L-Regu"/>
              </a:rPr>
              <a:t>, Aug. 2016, pp. 1135–1144.</a:t>
            </a:r>
            <a:endParaRPr lang="en-US" sz="1800" b="0" i="0" u="none" strike="noStrike" baseline="0" dirty="0">
              <a:latin typeface="NimbusRomNo9L-Regu"/>
            </a:endParaRPr>
          </a:p>
          <a:p>
            <a:pPr algn="l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43787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3A160-2795-1376-0341-5A1C754F0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0641" y="2684118"/>
            <a:ext cx="3818642" cy="1325563"/>
          </a:xfrm>
        </p:spPr>
        <p:txBody>
          <a:bodyPr/>
          <a:lstStyle/>
          <a:p>
            <a:r>
              <a:rPr lang="en-US" b="1" dirty="0"/>
              <a:t>Thank You</a:t>
            </a:r>
            <a:endParaRPr lang="en-NL" b="1" dirty="0"/>
          </a:p>
        </p:txBody>
      </p:sp>
    </p:spTree>
    <p:extLst>
      <p:ext uri="{BB962C8B-B14F-4D97-AF65-F5344CB8AC3E}">
        <p14:creationId xmlns:p14="http://schemas.microsoft.com/office/powerpoint/2010/main" val="2768059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79BA-777E-0A1C-2D54-183531C51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5558D-E73B-E222-AC1D-2730FB194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Problem statement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Background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Our Approach</a:t>
            </a:r>
          </a:p>
          <a:p>
            <a:r>
              <a:rPr lang="en-US" sz="2400" dirty="0"/>
              <a:t>Dataset Overview</a:t>
            </a:r>
          </a:p>
          <a:p>
            <a:r>
              <a:rPr lang="en-US" sz="2400" dirty="0"/>
              <a:t>Methodology</a:t>
            </a:r>
          </a:p>
          <a:p>
            <a:r>
              <a:rPr lang="en-US" sz="2400" dirty="0"/>
              <a:t>Results</a:t>
            </a:r>
          </a:p>
          <a:p>
            <a:r>
              <a:rPr lang="en-US" sz="2400" dirty="0"/>
              <a:t>Conclusion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206726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0C4A0-2A51-C33F-68D4-CBCB8219B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9A758-A50D-DDA6-42B9-1019282F8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774"/>
            <a:ext cx="10515600" cy="5534025"/>
          </a:xfrm>
        </p:spPr>
        <p:txBody>
          <a:bodyPr>
            <a:normAutofit/>
          </a:bodyPr>
          <a:lstStyle/>
          <a:p>
            <a:r>
              <a:rPr lang="en-US" dirty="0"/>
              <a:t>Karyotyping is a test to examine chromosomes in a sample of cells.</a:t>
            </a:r>
          </a:p>
          <a:p>
            <a:endParaRPr lang="en-NL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is a technique used to analyze chromosomes and detect genetic disorders, providing critical insights into human health. </a:t>
            </a:r>
          </a:p>
          <a:p>
            <a:r>
              <a:rPr lang="en-US" dirty="0"/>
              <a:t>It is essential for diagnosing conditions such as Down and Turner syndrome and cancer.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43A1D6-A02E-7ACF-D9A3-53866FFC1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2105025"/>
            <a:ext cx="3105149" cy="1809750"/>
          </a:xfrm>
          <a:prstGeom prst="rect">
            <a:avLst/>
          </a:prstGeom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C852BCA9-6D3D-7BBB-652F-739CE10B2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321" y="2105025"/>
            <a:ext cx="3105149" cy="180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27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B9E74-B668-7B43-EA17-255E45F05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7C7C6-5062-FFCB-3971-B1D4D4F44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843" y="1841295"/>
            <a:ext cx="10515600" cy="4351338"/>
          </a:xfrm>
        </p:spPr>
        <p:txBody>
          <a:bodyPr/>
          <a:lstStyle/>
          <a:p>
            <a:r>
              <a:rPr lang="en-US" dirty="0"/>
              <a:t>The traditional process of identifying chromosomal abnormalities is labor-intensive and requires significant expertise.</a:t>
            </a:r>
          </a:p>
          <a:p>
            <a:endParaRPr lang="en-US" dirty="0"/>
          </a:p>
          <a:p>
            <a:r>
              <a:rPr lang="en-US" dirty="0"/>
              <a:t>These challenges make karyotyping an ideal candidate for automation using AI methods like deep learning.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Automated systems can minimize human error, accelerate analysis, and deliver consistent results even across large datasets.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78550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A81C1-C6A1-E42F-9C4B-062B3BB8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6BEAE-3A91-C3D7-8013-980B8B6AC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26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                               BUT</a:t>
            </a:r>
          </a:p>
          <a:p>
            <a:pPr marL="0" indent="0">
              <a:buNone/>
            </a:pPr>
            <a:r>
              <a:rPr lang="en-US" dirty="0"/>
              <a:t>The "black box" nature of deep learning models creates a barrier to trust, particularly in critical medical applications where clinicians must understand and rely on AI predictions.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SO</a:t>
            </a:r>
          </a:p>
          <a:p>
            <a:pPr marL="0" indent="0">
              <a:buNone/>
            </a:pPr>
            <a:r>
              <a:rPr lang="en-US" dirty="0"/>
              <a:t>Explainable AI (XAI) methods are the solution. XAI is essential for enhancing transparency and interpretability, helping users understand how models arrive at their predictions. </a:t>
            </a:r>
          </a:p>
          <a:p>
            <a:pPr marL="0" indent="0">
              <a:buNone/>
            </a:pP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2DCAA-6E7D-11B4-33BB-09CF402F8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873" y="197964"/>
            <a:ext cx="5844619" cy="629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369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BE8E3-17A3-855E-47AE-84008D27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E0811-FB51-EA40-FE2D-A4D8730D1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We propose a novel deep learning-based approach for detecting chromosomal anomalies in karyograms, specifically focusing on the del(q20) anomaly in chromosome 20.</a:t>
            </a:r>
          </a:p>
          <a:p>
            <a:r>
              <a:rPr lang="en-US" sz="2400" dirty="0"/>
              <a:t>Our method incorporates Grad-CAM, an explainable AI technique, to detect ROI and to enhance the interpretability of the model by visualizing important regions of the karyogram that influence prediction outcomes.</a:t>
            </a:r>
          </a:p>
          <a:p>
            <a:r>
              <a:rPr lang="en-US" sz="2400" dirty="0"/>
              <a:t>We present a new dataset of 7680 karyograms, to the best of our knowledge, the first of its kind, and demonstrate its application in training and evaluating the model.</a:t>
            </a:r>
          </a:p>
          <a:p>
            <a:r>
              <a:rPr lang="en-US" sz="2400" dirty="0"/>
              <a:t>Our approach achieves high test classification accuracy (98%) in detecting the del(q20) chromosomal aberration, offering a reliable and explainable solution for genetic disorder diagnosis.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347261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6A1DF-C4BA-DD57-9392-C825CBE8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Overview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912E1-2A23-AE79-413F-C2161F982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n-NO" i="1" dirty="0"/>
              <a:t>Custom Dataset for Karyogram Analysis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Built specifically for karyogram classification and chromosomal anomaly detection.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The unique inclusion of </a:t>
            </a:r>
            <a:r>
              <a:rPr lang="en-US" b="1" dirty="0"/>
              <a:t>numerical and structural abnormalities</a:t>
            </a:r>
            <a:r>
              <a:rPr lang="en-US" dirty="0"/>
              <a:t>, including the rare </a:t>
            </a:r>
            <a:r>
              <a:rPr lang="en-US" i="1" dirty="0"/>
              <a:t>del(20q)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NL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73EFC59-4035-5157-2E58-403B2B46C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L" altLang="en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BFF967-0836-ED36-7266-64C0BA26C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775" y="4239080"/>
            <a:ext cx="8455844" cy="237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32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220E4-1446-804B-46FD-3187ACDAE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Significance Of Dataset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3461B-AF5C-A6F7-9563-C093020A7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No publicly available dataset includes both </a:t>
            </a:r>
            <a:r>
              <a:rPr lang="en-US" b="1" dirty="0"/>
              <a:t>numerical and structural chromosomal abnormalities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Designed to facilitate Explainable AI (XAI) research in karyogram analysis.</a:t>
            </a:r>
          </a:p>
          <a:p>
            <a:pPr marL="0" indent="0">
              <a:buNone/>
            </a:pP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C1B6FB-F1E9-D1BC-8CF1-0E3B96AC5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21" y="4001293"/>
            <a:ext cx="2527929" cy="19840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256F39-9F9E-82D6-1468-05CDB8BBE900}"/>
              </a:ext>
            </a:extLst>
          </p:cNvPr>
          <p:cNvSpPr/>
          <p:nvPr/>
        </p:nvSpPr>
        <p:spPr>
          <a:xfrm>
            <a:off x="4508896" y="4001292"/>
            <a:ext cx="2527929" cy="1984021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F778A3-2E47-B3DA-D6EE-DC0DB5396C72}"/>
              </a:ext>
            </a:extLst>
          </p:cNvPr>
          <p:cNvSpPr/>
          <p:nvPr/>
        </p:nvSpPr>
        <p:spPr>
          <a:xfrm>
            <a:off x="8368423" y="4095751"/>
            <a:ext cx="680327" cy="1548721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77318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46038B-9D76-E475-17AC-B0CE6A5093D6}"/>
              </a:ext>
            </a:extLst>
          </p:cNvPr>
          <p:cNvSpPr/>
          <p:nvPr/>
        </p:nvSpPr>
        <p:spPr>
          <a:xfrm>
            <a:off x="10134600" y="4095751"/>
            <a:ext cx="811763" cy="1454264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2510" r="-1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681A-3DF4-3389-C252-2733C05623DC}"/>
              </a:ext>
            </a:extLst>
          </p:cNvPr>
          <p:cNvSpPr txBox="1"/>
          <p:nvPr/>
        </p:nvSpPr>
        <p:spPr>
          <a:xfrm>
            <a:off x="1013221" y="6176963"/>
            <a:ext cx="207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 Karyogram</a:t>
            </a:r>
            <a:endParaRPr lang="en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CA970B-830F-6EED-9B99-F795F0955933}"/>
              </a:ext>
            </a:extLst>
          </p:cNvPr>
          <p:cNvSpPr txBox="1"/>
          <p:nvPr/>
        </p:nvSpPr>
        <p:spPr>
          <a:xfrm>
            <a:off x="4868078" y="6307841"/>
            <a:ext cx="2078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Abormal</a:t>
            </a:r>
            <a:r>
              <a:rPr lang="en-US" dirty="0"/>
              <a:t> Karyogram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7D663-7A52-03D0-6874-1A4A281E791C}"/>
              </a:ext>
            </a:extLst>
          </p:cNvPr>
          <p:cNvSpPr txBox="1"/>
          <p:nvPr/>
        </p:nvSpPr>
        <p:spPr>
          <a:xfrm>
            <a:off x="8125905" y="6123175"/>
            <a:ext cx="2754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chromosomes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615348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9DBE-5A6D-F241-7786-CD4F8D19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86A82-6F5E-2776-FD33-176E72D9E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Our methodology is divided into three key steps to ensure a comprehensive approach for karyogram classification and anomaly detection</a:t>
            </a:r>
          </a:p>
          <a:p>
            <a:pPr marL="0" indent="0">
              <a:buNone/>
            </a:pPr>
            <a:r>
              <a:rPr lang="en-US" dirty="0"/>
              <a:t>1: Karyogram analysis</a:t>
            </a:r>
          </a:p>
          <a:p>
            <a:pPr marL="0" indent="0">
              <a:buNone/>
            </a:pPr>
            <a:r>
              <a:rPr lang="en-US" dirty="0"/>
              <a:t>3: ROI extraction</a:t>
            </a:r>
          </a:p>
          <a:p>
            <a:pPr marL="0" indent="0">
              <a:buNone/>
            </a:pPr>
            <a:r>
              <a:rPr lang="en-US" dirty="0"/>
              <a:t>4: Anomaly del(q20) detection with explanation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84019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1131</Words>
  <Application>Microsoft Office PowerPoint</Application>
  <PresentationFormat>Widescreen</PresentationFormat>
  <Paragraphs>83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NimbusRomNo9L-Regu</vt:lpstr>
      <vt:lpstr>NimbusRomNo9L-ReguItal</vt:lpstr>
      <vt:lpstr>Wingdings</vt:lpstr>
      <vt:lpstr>Office Theme</vt:lpstr>
      <vt:lpstr>An Explainable AI Framework for Chromosomal Anomaly Detection in Karyograms Using Grad-CAM and Advanced Neural Networks</vt:lpstr>
      <vt:lpstr>Contents</vt:lpstr>
      <vt:lpstr>Introduction</vt:lpstr>
      <vt:lpstr>Introduction</vt:lpstr>
      <vt:lpstr>Introduction</vt:lpstr>
      <vt:lpstr>Our Approach</vt:lpstr>
      <vt:lpstr>Dataset Overview </vt:lpstr>
      <vt:lpstr>Significance Of Dataset</vt:lpstr>
      <vt:lpstr>Methodology</vt:lpstr>
      <vt:lpstr>Methodology</vt:lpstr>
      <vt:lpstr>Karyogram analysis </vt:lpstr>
      <vt:lpstr>ROI Extraction and Cropping</vt:lpstr>
      <vt:lpstr>Anomaly Detection</vt:lpstr>
      <vt:lpstr>Anomaly Detection</vt:lpstr>
      <vt:lpstr>Results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Sumaira Awan</dc:creator>
  <cp:lastModifiedBy>Sumaira Awan</cp:lastModifiedBy>
  <cp:revision>9</cp:revision>
  <dcterms:created xsi:type="dcterms:W3CDTF">2024-11-19T13:13:40Z</dcterms:created>
  <dcterms:modified xsi:type="dcterms:W3CDTF">2024-11-19T19:32:07Z</dcterms:modified>
</cp:coreProperties>
</file>